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7"/>
  </p:sldMasterIdLst>
  <p:notesMasterIdLst>
    <p:notesMasterId r:id="rId56"/>
  </p:notesMasterIdLst>
  <p:sldIdLst>
    <p:sldId id="256" r:id="rId8"/>
    <p:sldId id="257" r:id="rId9"/>
    <p:sldId id="366" r:id="rId10"/>
    <p:sldId id="367" r:id="rId11"/>
    <p:sldId id="369" r:id="rId12"/>
    <p:sldId id="368" r:id="rId13"/>
    <p:sldId id="370" r:id="rId14"/>
    <p:sldId id="371" r:id="rId15"/>
    <p:sldId id="372" r:id="rId16"/>
    <p:sldId id="376" r:id="rId17"/>
    <p:sldId id="378" r:id="rId18"/>
    <p:sldId id="377" r:id="rId19"/>
    <p:sldId id="379" r:id="rId20"/>
    <p:sldId id="380" r:id="rId21"/>
    <p:sldId id="381" r:id="rId22"/>
    <p:sldId id="390" r:id="rId23"/>
    <p:sldId id="410" r:id="rId24"/>
    <p:sldId id="386" r:id="rId25"/>
    <p:sldId id="387" r:id="rId26"/>
    <p:sldId id="392" r:id="rId27"/>
    <p:sldId id="393" r:id="rId28"/>
    <p:sldId id="396" r:id="rId29"/>
    <p:sldId id="411" r:id="rId30"/>
    <p:sldId id="394" r:id="rId31"/>
    <p:sldId id="414" r:id="rId32"/>
    <p:sldId id="412" r:id="rId33"/>
    <p:sldId id="413" r:id="rId34"/>
    <p:sldId id="388" r:id="rId35"/>
    <p:sldId id="397" r:id="rId36"/>
    <p:sldId id="400" r:id="rId37"/>
    <p:sldId id="416" r:id="rId38"/>
    <p:sldId id="401" r:id="rId39"/>
    <p:sldId id="399" r:id="rId40"/>
    <p:sldId id="417" r:id="rId41"/>
    <p:sldId id="419" r:id="rId42"/>
    <p:sldId id="420" r:id="rId43"/>
    <p:sldId id="403" r:id="rId44"/>
    <p:sldId id="405" r:id="rId45"/>
    <p:sldId id="404" r:id="rId46"/>
    <p:sldId id="406" r:id="rId47"/>
    <p:sldId id="407" r:id="rId48"/>
    <p:sldId id="418" r:id="rId49"/>
    <p:sldId id="415" r:id="rId50"/>
    <p:sldId id="421" r:id="rId51"/>
    <p:sldId id="422" r:id="rId52"/>
    <p:sldId id="423" r:id="rId53"/>
    <p:sldId id="424" r:id="rId54"/>
    <p:sldId id="425" r:id="rId55"/>
  </p:sldIdLst>
  <p:sldSz cx="9144000" cy="5143500" type="screen16x9"/>
  <p:notesSz cx="9144000" cy="6858000"/>
  <p:embeddedFontLst>
    <p:embeddedFont>
      <p:font typeface="a고딕11" panose="02020600000000000000" pitchFamily="18" charset="-127"/>
      <p:regular r:id="rId57"/>
    </p:embeddedFont>
    <p:embeddedFont>
      <p:font typeface="a고딕13" panose="02020600000000000000" pitchFamily="18" charset="-127"/>
      <p:regular r:id="rId58"/>
    </p:embeddedFont>
    <p:embeddedFont>
      <p:font typeface="a고딕15" panose="02020600000000000000" pitchFamily="18" charset="-127"/>
      <p:regular r:id="rId59"/>
    </p:embeddedFont>
    <p:embeddedFont>
      <p:font typeface="a고딕18" panose="02020600000000000000" pitchFamily="18" charset="-127"/>
      <p:regular r:id="rId60"/>
    </p:embeddedFont>
    <p:embeddedFont>
      <p:font typeface="맑은 고딕" panose="020B0503020000020004" pitchFamily="50" charset="-127"/>
      <p:regular r:id="rId61"/>
      <p:bold r:id="rId6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5" userDrawn="1">
          <p15:clr>
            <a:srgbClr val="A4A3A4"/>
          </p15:clr>
        </p15:guide>
        <p15:guide id="2" pos="31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66"/>
    <a:srgbClr val="376091"/>
    <a:srgbClr val="6286A6"/>
    <a:srgbClr val="3B5A7D"/>
    <a:srgbClr val="448E85"/>
    <a:srgbClr val="F2F2F2"/>
    <a:srgbClr val="427198"/>
    <a:srgbClr val="5E7C94"/>
    <a:srgbClr val="688E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82346" autoAdjust="0"/>
  </p:normalViewPr>
  <p:slideViewPr>
    <p:cSldViewPr>
      <p:cViewPr>
        <p:scale>
          <a:sx n="100" d="100"/>
          <a:sy n="100" d="100"/>
        </p:scale>
        <p:origin x="749" y="-154"/>
      </p:cViewPr>
      <p:guideLst>
        <p:guide orient="horz" pos="1575"/>
        <p:guide pos="3107"/>
      </p:guideLst>
    </p:cSldViewPr>
  </p:slideViewPr>
  <p:outlineViewPr>
    <p:cViewPr>
      <p:scale>
        <a:sx n="33" d="100"/>
        <a:sy n="33" d="100"/>
      </p:scale>
      <p:origin x="0" y="-4805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63" Type="http://schemas.openxmlformats.org/officeDocument/2006/relationships/presProps" Target="presProps.xml"/><Relationship Id="rId7" Type="http://schemas.openxmlformats.org/officeDocument/2006/relationships/slideMaster" Target="slideMasters/slide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62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slide" Target="slides/slide46.xml"/><Relationship Id="rId58" Type="http://schemas.openxmlformats.org/officeDocument/2006/relationships/font" Target="fonts/font2.fntdata"/><Relationship Id="rId66" Type="http://schemas.openxmlformats.org/officeDocument/2006/relationships/tableStyles" Target="tableStyles.xml"/><Relationship Id="rId5" Type="http://schemas.openxmlformats.org/officeDocument/2006/relationships/customXml" Target="../customXml/item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font" Target="fonts/font1.fntdata"/><Relationship Id="rId61" Type="http://schemas.openxmlformats.org/officeDocument/2006/relationships/font" Target="fonts/font5.fntdata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font" Target="fonts/font4.fntdata"/><Relationship Id="rId65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notesMaster" Target="notesMasters/notesMaster1.xml"/><Relationship Id="rId64" Type="http://schemas.openxmlformats.org/officeDocument/2006/relationships/viewProps" Target="viewProps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font" Target="fonts/font3.fntdata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9AABD-13BD-444F-8D0D-D017224E7344}" type="datetimeFigureOut">
              <a:rPr lang="ko-KR" altLang="en-US" smtClean="0"/>
              <a:pPr/>
              <a:t>2019-03-28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66332-6F7D-48AC-9D8D-AF832F4C63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20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4570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6151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0496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2396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1889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96680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2918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4420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7440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0654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123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3318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838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8332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2191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7493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6215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67549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0053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76871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7262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553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7231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6446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927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9337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7853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31841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542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9012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2690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1718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8708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0655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5509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65104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55615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4617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85274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24432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7462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03758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0343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294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0163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08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1473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053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3C52E-A1EA-4317-B076-0E10104B17CF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960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F8F4B-A526-48F0-BF55-A5742211C5CF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832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58084-E9E4-4A2D-9ACD-C33EB2455E6C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989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C7B0A-B13B-4892-AEA2-DE554B117F1F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259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CE78-4D36-41B8-A468-4D6E0979B915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62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8D271-0CBB-4334-B28B-A507A766BDE2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660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37915-72FE-4692-99D5-50EAF352E6AC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305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E1E4-9B5E-40AC-9A43-282A67760E59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96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66F72-98E5-42BF-957F-7E19F061CD8B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31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2DB1-AB5A-423E-9935-B73247B665F8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307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1D9C7-4778-4ABE-A168-FE1EDA296EB0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62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81838-DF3F-458E-AD96-A332CF1CE817}" type="datetime1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53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5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6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4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1743658"/>
            <a:ext cx="9144000" cy="1656184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1962744"/>
            <a:ext cx="5904656" cy="663258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| C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언어 </a:t>
            </a: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|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C0984A1-BC4F-40C1-846F-88144210DBBB}"/>
              </a:ext>
            </a:extLst>
          </p:cNvPr>
          <p:cNvSpPr txBox="1"/>
          <p:nvPr/>
        </p:nvSpPr>
        <p:spPr>
          <a:xfrm>
            <a:off x="2006588" y="2626002"/>
            <a:ext cx="5130824" cy="377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고딕13" panose="02020600000000000000" pitchFamily="18" charset="-127"/>
                <a:ea typeface="a고딕13" panose="02020600000000000000" pitchFamily="18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고딕13" panose="02020600000000000000" pitchFamily="18" charset="-127"/>
                <a:ea typeface="a고딕13" panose="02020600000000000000" pitchFamily="18" charset="-127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1278428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입출력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83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출력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입력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printf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2995611" y="1296113"/>
            <a:ext cx="3645215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endParaRPr lang="en-US" altLang="ko-KR" dirty="0">
              <a:solidFill>
                <a:schemeClr val="accent6">
                  <a:lumMod val="7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“Hello World!\n”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5514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입출력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83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출력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입력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printf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54D9E0B9-D95E-4C8E-9661-8B56FF794CB2}"/>
              </a:ext>
            </a:extLst>
          </p:cNvPr>
          <p:cNvGrpSpPr/>
          <p:nvPr/>
        </p:nvGrpSpPr>
        <p:grpSpPr>
          <a:xfrm>
            <a:off x="2995611" y="1296113"/>
            <a:ext cx="5457828" cy="3180425"/>
            <a:chOff x="2966402" y="3416015"/>
            <a:chExt cx="5457828" cy="318042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21918A3-29AF-4012-8CF8-1CC18E74B2E5}"/>
                </a:ext>
              </a:extLst>
            </p:cNvPr>
            <p:cNvSpPr txBox="1"/>
            <p:nvPr/>
          </p:nvSpPr>
          <p:spPr>
            <a:xfrm>
              <a:off x="2966402" y="3416015"/>
              <a:ext cx="3645215" cy="203132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t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#include </a:t>
              </a:r>
              <a:r>
                <a:rPr lang="en-US" altLang="ko-KR" dirty="0">
                  <a:solidFill>
                    <a:schemeClr val="accent6">
                      <a:lumMod val="75000"/>
                    </a:schemeClr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&lt;</a:t>
              </a:r>
              <a:r>
                <a:rPr lang="en-US" altLang="ko-KR" dirty="0" err="1">
                  <a:solidFill>
                    <a:schemeClr val="accent6">
                      <a:lumMod val="75000"/>
                    </a:schemeClr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stdio.h</a:t>
              </a:r>
              <a:r>
                <a:rPr lang="en-US" altLang="ko-KR" dirty="0">
                  <a:solidFill>
                    <a:schemeClr val="accent6">
                      <a:lumMod val="75000"/>
                    </a:schemeClr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&gt;</a:t>
              </a:r>
            </a:p>
            <a:p>
              <a:endPara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endParaRPr>
            </a:p>
            <a:p>
              <a:r>
                <a:rPr lang="en-US" altLang="ko-KR" dirty="0">
                  <a:solidFill>
                    <a:srgbClr val="0070C0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int</a:t>
              </a:r>
              <a:r>
                <a:rPr lang="en-US" altLang="ko-KR" dirty="0">
                  <a:latin typeface="a고딕11" panose="02020600000000000000" pitchFamily="18" charset="-127"/>
                  <a:ea typeface="a고딕11" panose="02020600000000000000" pitchFamily="18" charset="-127"/>
                </a:rPr>
                <a:t> main( ) {</a:t>
              </a:r>
            </a:p>
            <a:p>
              <a:r>
                <a:rPr lang="en-US" altLang="ko-KR" dirty="0">
                  <a:latin typeface="a고딕11" panose="02020600000000000000" pitchFamily="18" charset="-127"/>
                  <a:ea typeface="a고딕11" panose="02020600000000000000" pitchFamily="18" charset="-127"/>
                </a:rPr>
                <a:t>	</a:t>
              </a:r>
              <a:r>
                <a:rPr lang="en-US" altLang="ko-KR" dirty="0" err="1">
                  <a:latin typeface="a고딕11" panose="02020600000000000000" pitchFamily="18" charset="-127"/>
                  <a:ea typeface="a고딕11" panose="02020600000000000000" pitchFamily="18" charset="-127"/>
                </a:rPr>
                <a:t>printf</a:t>
              </a:r>
              <a:r>
                <a:rPr lang="en-US" altLang="ko-KR" dirty="0">
                  <a:latin typeface="a고딕11" panose="02020600000000000000" pitchFamily="18" charset="-127"/>
                  <a:ea typeface="a고딕11" panose="02020600000000000000" pitchFamily="18" charset="-127"/>
                </a:rPr>
                <a:t>(</a:t>
              </a:r>
              <a:r>
                <a:rPr lang="en-US" altLang="ko-KR" dirty="0">
                  <a:solidFill>
                    <a:schemeClr val="accent6">
                      <a:lumMod val="75000"/>
                    </a:schemeClr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“Hello World!\n”</a:t>
              </a:r>
              <a:r>
                <a:rPr lang="en-US" altLang="ko-KR" dirty="0">
                  <a:latin typeface="a고딕11" panose="02020600000000000000" pitchFamily="18" charset="-127"/>
                  <a:ea typeface="a고딕11" panose="02020600000000000000" pitchFamily="18" charset="-127"/>
                </a:rPr>
                <a:t>);</a:t>
              </a:r>
            </a:p>
            <a:p>
              <a:endParaRPr lang="en-US" altLang="ko-KR" dirty="0">
                <a:latin typeface="a고딕11" panose="02020600000000000000" pitchFamily="18" charset="-127"/>
                <a:ea typeface="a고딕11" panose="02020600000000000000" pitchFamily="18" charset="-127"/>
              </a:endParaRPr>
            </a:p>
            <a:p>
              <a:r>
                <a:rPr lang="en-US" altLang="ko-KR" dirty="0">
                  <a:latin typeface="a고딕11" panose="02020600000000000000" pitchFamily="18" charset="-127"/>
                  <a:ea typeface="a고딕11" panose="02020600000000000000" pitchFamily="18" charset="-127"/>
                </a:rPr>
                <a:t>	</a:t>
              </a:r>
              <a:r>
                <a:rPr lang="en-US" altLang="ko-KR" dirty="0">
                  <a:solidFill>
                    <a:srgbClr val="0070C0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return</a:t>
              </a:r>
              <a:r>
                <a:rPr lang="en-US" altLang="ko-KR" dirty="0">
                  <a:latin typeface="a고딕11" panose="02020600000000000000" pitchFamily="18" charset="-127"/>
                  <a:ea typeface="a고딕11" panose="02020600000000000000" pitchFamily="18" charset="-127"/>
                </a:rPr>
                <a:t> 0;</a:t>
              </a:r>
            </a:p>
            <a:p>
              <a:r>
                <a:rPr lang="en-US" altLang="ko-KR" dirty="0">
                  <a:latin typeface="a고딕11" panose="02020600000000000000" pitchFamily="18" charset="-127"/>
                  <a:ea typeface="a고딕11" panose="02020600000000000000" pitchFamily="18" charset="-127"/>
                </a:rPr>
                <a:t>}</a:t>
              </a: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C88559E-2CD1-4D01-B572-CFDC597814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0444"/>
            <a:stretch/>
          </p:blipFill>
          <p:spPr>
            <a:xfrm>
              <a:off x="5004048" y="4724232"/>
              <a:ext cx="3420182" cy="1872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1073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입출력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83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출력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입력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scanf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3901917" y="1140589"/>
            <a:ext cx="3645215" cy="28623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a;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scanf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“%d”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&amp;a);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“%d\n”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9216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입출력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83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출력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입력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scanf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6F049F0-7498-4EEA-83F3-FFD81D1502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2362" y="1147762"/>
            <a:ext cx="4124325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290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68684"/>
            <a:ext cx="5904656" cy="663258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3. 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변수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731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변수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선언 및 초기화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02ACD3B-DBE2-438B-936B-AFBFDA510779}"/>
              </a:ext>
            </a:extLst>
          </p:cNvPr>
          <p:cNvSpPr txBox="1"/>
          <p:nvPr/>
        </p:nvSpPr>
        <p:spPr>
          <a:xfrm>
            <a:off x="5724525" y="2110085"/>
            <a:ext cx="33754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2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가지 방법 모두 가능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선언 후 </a:t>
            </a:r>
            <a:r>
              <a:rPr lang="ko-KR" altLang="en-US" dirty="0">
                <a:solidFill>
                  <a:srgbClr val="FF000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초기화 혹은 대입 필요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B19B421-C322-4743-96A7-C393E04525D4}"/>
              </a:ext>
            </a:extLst>
          </p:cNvPr>
          <p:cNvGrpSpPr/>
          <p:nvPr/>
        </p:nvGrpSpPr>
        <p:grpSpPr>
          <a:xfrm>
            <a:off x="2559868" y="1772349"/>
            <a:ext cx="3016548" cy="1862847"/>
            <a:chOff x="2482756" y="1793398"/>
            <a:chExt cx="3016548" cy="186284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21918A3-29AF-4012-8CF8-1CC18E74B2E5}"/>
                </a:ext>
              </a:extLst>
            </p:cNvPr>
            <p:cNvSpPr txBox="1"/>
            <p:nvPr/>
          </p:nvSpPr>
          <p:spPr>
            <a:xfrm>
              <a:off x="2482756" y="2703773"/>
              <a:ext cx="3016548" cy="9524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noAutofit/>
            </a:bodyPr>
            <a:lstStyle/>
            <a:p>
              <a:r>
                <a:rPr lang="ko-KR" altLang="en-US" dirty="0">
                  <a:solidFill>
                    <a:srgbClr val="0070C0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자료형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변수 이름</a:t>
              </a:r>
              <a:r>
                <a:rPr lang="en-US" altLang="ko-KR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;</a:t>
              </a:r>
            </a:p>
            <a:p>
              <a:endPara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endParaRPr>
            </a:p>
            <a:p>
              <a:r>
                <a:rPr lang="ko-KR" altLang="en-US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변수 이름 </a:t>
              </a:r>
              <a:r>
                <a:rPr lang="en-US" altLang="ko-KR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= </a:t>
              </a:r>
              <a:r>
                <a:rPr lang="ko-KR" altLang="en-US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초기값</a:t>
              </a:r>
              <a:r>
                <a:rPr lang="en-US" altLang="ko-KR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;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54462D-B823-4802-A0B2-3C14025DC247}"/>
                </a:ext>
              </a:extLst>
            </p:cNvPr>
            <p:cNvSpPr txBox="1"/>
            <p:nvPr/>
          </p:nvSpPr>
          <p:spPr>
            <a:xfrm>
              <a:off x="2482756" y="1793398"/>
              <a:ext cx="3016548" cy="64633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noAutofit/>
            </a:bodyPr>
            <a:lstStyle/>
            <a:p>
              <a:r>
                <a:rPr lang="ko-KR" altLang="en-US" dirty="0">
                  <a:solidFill>
                    <a:srgbClr val="0070C0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자료형</a:t>
              </a:r>
              <a:r>
                <a:rPr lang="ko-KR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변수 이름 </a:t>
              </a:r>
              <a:r>
                <a:rPr lang="en-US" altLang="ko-KR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= </a:t>
              </a:r>
              <a:r>
                <a:rPr lang="ko-KR" altLang="en-US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초기값</a:t>
              </a:r>
              <a:r>
                <a:rPr lang="en-US" altLang="ko-KR" dirty="0">
                  <a:solidFill>
                    <a:schemeClr val="tx1"/>
                  </a:solidFill>
                  <a:latin typeface="a고딕11" panose="02020600000000000000" pitchFamily="18" charset="-127"/>
                  <a:ea typeface="a고딕11" panose="02020600000000000000" pitchFamily="18" charset="-127"/>
                </a:rPr>
                <a:t>;</a:t>
              </a:r>
              <a:endPara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97BADF5-6FE2-4556-AFCE-2E64671ACD3C}"/>
              </a:ext>
            </a:extLst>
          </p:cNvPr>
          <p:cNvSpPr txBox="1"/>
          <p:nvPr/>
        </p:nvSpPr>
        <p:spPr>
          <a:xfrm>
            <a:off x="237694" y="2024039"/>
            <a:ext cx="1780808" cy="83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선언 및 초기화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사용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3188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변수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사용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3901917" y="1991618"/>
            <a:ext cx="3645215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a;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“%d\n”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B7CDDE-BCE2-4A08-999E-9AF35FF6F5B7}"/>
              </a:ext>
            </a:extLst>
          </p:cNvPr>
          <p:cNvSpPr txBox="1"/>
          <p:nvPr/>
        </p:nvSpPr>
        <p:spPr>
          <a:xfrm>
            <a:off x="237694" y="2024039"/>
            <a:ext cx="1780808" cy="83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선언 및 초기화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사용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DFC70E-8F62-4B51-9390-AE79A5788077}"/>
              </a:ext>
            </a:extLst>
          </p:cNvPr>
          <p:cNvSpPr txBox="1"/>
          <p:nvPr/>
        </p:nvSpPr>
        <p:spPr>
          <a:xfrm>
            <a:off x="2687685" y="1238397"/>
            <a:ext cx="3375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초기화 없이 사용하면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4711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변수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사용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3901917" y="1991618"/>
            <a:ext cx="3645215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a;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“%d\n”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B7CDDE-BCE2-4A08-999E-9AF35FF6F5B7}"/>
              </a:ext>
            </a:extLst>
          </p:cNvPr>
          <p:cNvSpPr txBox="1"/>
          <p:nvPr/>
        </p:nvSpPr>
        <p:spPr>
          <a:xfrm>
            <a:off x="237694" y="2024039"/>
            <a:ext cx="1780808" cy="83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선언 및 초기화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사용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DFC70E-8F62-4B51-9390-AE79A5788077}"/>
              </a:ext>
            </a:extLst>
          </p:cNvPr>
          <p:cNvSpPr txBox="1"/>
          <p:nvPr/>
        </p:nvSpPr>
        <p:spPr>
          <a:xfrm>
            <a:off x="2687685" y="1238397"/>
            <a:ext cx="5844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초기화 없이 사용하면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dirty="0" err="1">
                <a:solidFill>
                  <a:srgbClr val="FF000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쓰레기값</a:t>
            </a:r>
            <a:r>
              <a:rPr lang="ko-KR" altLang="en-US" dirty="0">
                <a:solidFill>
                  <a:srgbClr val="FF000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출력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및</a:t>
            </a:r>
            <a:r>
              <a:rPr lang="ko-KR" altLang="en-US" dirty="0">
                <a:solidFill>
                  <a:srgbClr val="FF000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빌드 오류 발생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&quot;없음&quot; 기호 1">
            <a:extLst>
              <a:ext uri="{FF2B5EF4-FFF2-40B4-BE49-F238E27FC236}">
                <a16:creationId xmlns:a16="http://schemas.microsoft.com/office/drawing/2014/main" id="{84940D2C-87E4-423F-AD74-420F523FCB64}"/>
              </a:ext>
            </a:extLst>
          </p:cNvPr>
          <p:cNvSpPr/>
          <p:nvPr/>
        </p:nvSpPr>
        <p:spPr>
          <a:xfrm>
            <a:off x="4320368" y="1813632"/>
            <a:ext cx="2808312" cy="2664296"/>
          </a:xfrm>
          <a:prstGeom prst="noSmoking">
            <a:avLst>
              <a:gd name="adj" fmla="val 6788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929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30981"/>
            <a:ext cx="5904656" cy="738664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4.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자료형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00850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종류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FD813C8-8E45-4F0C-B69A-14A0A616EA14}"/>
              </a:ext>
            </a:extLst>
          </p:cNvPr>
          <p:cNvSpPr txBox="1"/>
          <p:nvPr/>
        </p:nvSpPr>
        <p:spPr>
          <a:xfrm>
            <a:off x="237694" y="2024039"/>
            <a:ext cx="1780808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종류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D5EF98-2631-460A-882C-36AFD13701E7}"/>
              </a:ext>
            </a:extLst>
          </p:cNvPr>
          <p:cNvSpPr txBox="1"/>
          <p:nvPr/>
        </p:nvSpPr>
        <p:spPr>
          <a:xfrm>
            <a:off x="2752876" y="1199451"/>
            <a:ext cx="4332587" cy="2744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int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float, double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char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short, long, signed, unsigned, …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894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2E2B4108-F444-4BBE-9CD1-2053106A03E1}"/>
              </a:ext>
            </a:extLst>
          </p:cNvPr>
          <p:cNvGrpSpPr/>
          <p:nvPr/>
        </p:nvGrpSpPr>
        <p:grpSpPr>
          <a:xfrm>
            <a:off x="-2" y="-9331"/>
            <a:ext cx="9252522" cy="5162162"/>
            <a:chOff x="-2" y="-9331"/>
            <a:chExt cx="9252522" cy="5162162"/>
          </a:xfrm>
        </p:grpSpPr>
        <p:pic>
          <p:nvPicPr>
            <p:cNvPr id="2" name="그림 1" descr="실외, 옅은, 바닥, 하늘이(가) 표시된 사진&#10;&#10;매우 높은 신뢰도로 생성된 설명">
              <a:extLst>
                <a:ext uri="{FF2B5EF4-FFF2-40B4-BE49-F238E27FC236}">
                  <a16:creationId xmlns:a16="http://schemas.microsoft.com/office/drawing/2014/main" id="{77DEE0C8-41E1-41BA-9F8D-3BF73D5359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1186"/>
            <a:stretch/>
          </p:blipFill>
          <p:spPr>
            <a:xfrm>
              <a:off x="0" y="-9331"/>
              <a:ext cx="9252520" cy="5162162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74A9849-6142-4D64-AE02-3C8EDBEF5012}"/>
                </a:ext>
              </a:extLst>
            </p:cNvPr>
            <p:cNvSpPr/>
            <p:nvPr/>
          </p:nvSpPr>
          <p:spPr>
            <a:xfrm>
              <a:off x="-2" y="581138"/>
              <a:ext cx="9144000" cy="3981224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BC2B8079-4AA9-494D-B3FC-E7DB9EFFDD38}"/>
              </a:ext>
            </a:extLst>
          </p:cNvPr>
          <p:cNvSpPr/>
          <p:nvPr/>
        </p:nvSpPr>
        <p:spPr>
          <a:xfrm>
            <a:off x="1765926" y="905065"/>
            <a:ext cx="5612145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index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CDBA995-BA08-4379-9D98-9CC7964FE9AD}"/>
              </a:ext>
            </a:extLst>
          </p:cNvPr>
          <p:cNvSpPr/>
          <p:nvPr/>
        </p:nvSpPr>
        <p:spPr>
          <a:xfrm>
            <a:off x="2268066" y="1510076"/>
            <a:ext cx="2664297" cy="45935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1.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프로젝트 준비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76EC3FBB-4BE8-465A-889F-F3B2CD687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91E66C3F-4EDC-4210-A114-28CDD4F1CA83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C7C242-E043-4064-A653-4EADC968CED5}"/>
              </a:ext>
            </a:extLst>
          </p:cNvPr>
          <p:cNvSpPr/>
          <p:nvPr/>
        </p:nvSpPr>
        <p:spPr>
          <a:xfrm>
            <a:off x="2268065" y="2420324"/>
            <a:ext cx="2664297" cy="45935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2.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입출력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B5948D4-A62F-4C68-B135-4567ABA8EDE6}"/>
              </a:ext>
            </a:extLst>
          </p:cNvPr>
          <p:cNvSpPr/>
          <p:nvPr/>
        </p:nvSpPr>
        <p:spPr>
          <a:xfrm>
            <a:off x="2268064" y="3330572"/>
            <a:ext cx="2664297" cy="45935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3.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변수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23836D2-F210-4B0B-B818-9B0C26C48766}"/>
              </a:ext>
            </a:extLst>
          </p:cNvPr>
          <p:cNvSpPr/>
          <p:nvPr/>
        </p:nvSpPr>
        <p:spPr>
          <a:xfrm>
            <a:off x="4929381" y="1510075"/>
            <a:ext cx="2664297" cy="45935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4.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자료형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D33B53-A678-4D65-931E-69BCF42D0B9E}"/>
              </a:ext>
            </a:extLst>
          </p:cNvPr>
          <p:cNvSpPr/>
          <p:nvPr/>
        </p:nvSpPr>
        <p:spPr>
          <a:xfrm>
            <a:off x="4929379" y="2420325"/>
            <a:ext cx="2664297" cy="45935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5.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연산자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43A47CF-FE5E-4B38-B043-663DC7FD7570}"/>
              </a:ext>
            </a:extLst>
          </p:cNvPr>
          <p:cNvSpPr/>
          <p:nvPr/>
        </p:nvSpPr>
        <p:spPr>
          <a:xfrm>
            <a:off x="4929379" y="3330571"/>
            <a:ext cx="2664297" cy="45935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6.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기타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8332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정수형 변수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3901917" y="1864998"/>
            <a:ext cx="3645215" cy="28623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a;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scanf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“%d”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&amp;a);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“%d\n”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DE65B0-2BE0-4782-9947-AAADB737AD62}"/>
              </a:ext>
            </a:extLst>
          </p:cNvPr>
          <p:cNvSpPr txBox="1"/>
          <p:nvPr/>
        </p:nvSpPr>
        <p:spPr>
          <a:xfrm>
            <a:off x="237694" y="2024039"/>
            <a:ext cx="1780808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종류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CF7698-2A09-455F-BC9E-B4EF8F4705DC}"/>
              </a:ext>
            </a:extLst>
          </p:cNvPr>
          <p:cNvSpPr txBox="1"/>
          <p:nvPr/>
        </p:nvSpPr>
        <p:spPr>
          <a:xfrm>
            <a:off x="2752876" y="1099897"/>
            <a:ext cx="4332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int: %d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로 입력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%d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로 출력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(4byte)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05318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실수형 변수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3901917" y="1864998"/>
            <a:ext cx="3645215" cy="28623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float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a;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scanf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“%f”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&amp;a);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“%f\n”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B223A4-CDB1-4A0A-B0B5-6850AD581C64}"/>
              </a:ext>
            </a:extLst>
          </p:cNvPr>
          <p:cNvSpPr txBox="1"/>
          <p:nvPr/>
        </p:nvSpPr>
        <p:spPr>
          <a:xfrm>
            <a:off x="237694" y="2024039"/>
            <a:ext cx="1780808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종류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847681-61C0-4288-9333-C17E8D59B4E4}"/>
              </a:ext>
            </a:extLst>
          </p:cNvPr>
          <p:cNvSpPr txBox="1"/>
          <p:nvPr/>
        </p:nvSpPr>
        <p:spPr>
          <a:xfrm>
            <a:off x="2752876" y="1099897"/>
            <a:ext cx="4332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float: %f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로 입력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%f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로 출력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(4byte)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5763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실수형 변수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3901917" y="1864998"/>
            <a:ext cx="3645215" cy="28623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double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a;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scanf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lf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&amp;a);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“%lf\n”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7A0BD5-1B9C-42A8-9A98-A6A515F5F387}"/>
              </a:ext>
            </a:extLst>
          </p:cNvPr>
          <p:cNvSpPr txBox="1"/>
          <p:nvPr/>
        </p:nvSpPr>
        <p:spPr>
          <a:xfrm>
            <a:off x="237694" y="2024039"/>
            <a:ext cx="1780808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종류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C7F9FB-1738-46EC-98E5-BFF62499EEED}"/>
              </a:ext>
            </a:extLst>
          </p:cNvPr>
          <p:cNvSpPr txBox="1"/>
          <p:nvPr/>
        </p:nvSpPr>
        <p:spPr>
          <a:xfrm>
            <a:off x="2752876" y="1099897"/>
            <a:ext cx="4332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double: %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lf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로 입력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%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lf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혹은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%f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로 출력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(8byte)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1823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float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와 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double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07A0BD5-1B9C-42A8-9A98-A6A515F5F387}"/>
              </a:ext>
            </a:extLst>
          </p:cNvPr>
          <p:cNvSpPr txBox="1"/>
          <p:nvPr/>
        </p:nvSpPr>
        <p:spPr>
          <a:xfrm>
            <a:off x="237694" y="2024039"/>
            <a:ext cx="1780808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종류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C7F9FB-1738-46EC-98E5-BFF62499EEED}"/>
              </a:ext>
            </a:extLst>
          </p:cNvPr>
          <p:cNvSpPr txBox="1"/>
          <p:nvPr/>
        </p:nvSpPr>
        <p:spPr>
          <a:xfrm>
            <a:off x="2752876" y="1556087"/>
            <a:ext cx="61534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double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정확도가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float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보다 높음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float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는 소수점 아래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6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자리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double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은 소수점 아래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15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자리까지 표현 가능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상수로 실수를 사용할 때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f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가 붙지 않으면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자동으로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double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형으로 인식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36261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문자형 변수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3901917" y="1864998"/>
            <a:ext cx="3645215" cy="28623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char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a;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scanf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“%c”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&amp;a);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“%c\n”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7850CC-4507-4F1C-8B23-50DF60FD44AE}"/>
              </a:ext>
            </a:extLst>
          </p:cNvPr>
          <p:cNvSpPr txBox="1"/>
          <p:nvPr/>
        </p:nvSpPr>
        <p:spPr>
          <a:xfrm>
            <a:off x="237694" y="2024039"/>
            <a:ext cx="1780808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종류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9801C0-77B0-4FB5-B2DD-7AA4976499B8}"/>
              </a:ext>
            </a:extLst>
          </p:cNvPr>
          <p:cNvSpPr txBox="1"/>
          <p:nvPr/>
        </p:nvSpPr>
        <p:spPr>
          <a:xfrm>
            <a:off x="2752876" y="1099897"/>
            <a:ext cx="4332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char: %c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로 입력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%c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로 출력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(1byte)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5285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기타 자료형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7850CC-4507-4F1C-8B23-50DF60FD44AE}"/>
              </a:ext>
            </a:extLst>
          </p:cNvPr>
          <p:cNvSpPr txBox="1"/>
          <p:nvPr/>
        </p:nvSpPr>
        <p:spPr>
          <a:xfrm>
            <a:off x="237694" y="2024039"/>
            <a:ext cx="1780808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종류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9801C0-77B0-4FB5-B2DD-7AA4976499B8}"/>
              </a:ext>
            </a:extLst>
          </p:cNvPr>
          <p:cNvSpPr txBox="1"/>
          <p:nvPr/>
        </p:nvSpPr>
        <p:spPr>
          <a:xfrm>
            <a:off x="2752876" y="1423063"/>
            <a:ext cx="6153430" cy="1290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short, long, long 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long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unsigned, signed, …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기존 자료형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정수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실수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문자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)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과 함께 변수 선언 시 적용</a:t>
            </a:r>
          </a:p>
        </p:txBody>
      </p:sp>
    </p:spTree>
    <p:extLst>
      <p:ext uri="{BB962C8B-B14F-4D97-AF65-F5344CB8AC3E}">
        <p14:creationId xmlns:p14="http://schemas.microsoft.com/office/powerpoint/2010/main" val="14251058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부호 지정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7850CC-4507-4F1C-8B23-50DF60FD44AE}"/>
              </a:ext>
            </a:extLst>
          </p:cNvPr>
          <p:cNvSpPr txBox="1"/>
          <p:nvPr/>
        </p:nvSpPr>
        <p:spPr>
          <a:xfrm>
            <a:off x="237694" y="2024039"/>
            <a:ext cx="1780808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종류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9801C0-77B0-4FB5-B2DD-7AA4976499B8}"/>
              </a:ext>
            </a:extLst>
          </p:cNvPr>
          <p:cNvSpPr txBox="1"/>
          <p:nvPr/>
        </p:nvSpPr>
        <p:spPr>
          <a:xfrm>
            <a:off x="2752876" y="1508887"/>
            <a:ext cx="5933924" cy="1982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signed: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음수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~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양수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unsigned: 0 ~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양수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unsigned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사용하면 양수의 범위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2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배로 증가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음수 범위에서 사용하는 메모리를 양수 범위에 할당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)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72743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자료형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크기 지정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7850CC-4507-4F1C-8B23-50DF60FD44AE}"/>
              </a:ext>
            </a:extLst>
          </p:cNvPr>
          <p:cNvSpPr txBox="1"/>
          <p:nvPr/>
        </p:nvSpPr>
        <p:spPr>
          <a:xfrm>
            <a:off x="237694" y="2024039"/>
            <a:ext cx="1780808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종류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정수형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실수형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문자형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기타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9801C0-77B0-4FB5-B2DD-7AA4976499B8}"/>
              </a:ext>
            </a:extLst>
          </p:cNvPr>
          <p:cNvSpPr txBox="1"/>
          <p:nvPr/>
        </p:nvSpPr>
        <p:spPr>
          <a:xfrm>
            <a:off x="2752876" y="1423063"/>
            <a:ext cx="593392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short: 2byte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long: 4byte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long 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long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8byte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기존 자료형에서 할당되는 기본 메모리 크기가 아닌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해당 크기 지정 자료형의 메모리 크기로 할당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95590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62816"/>
            <a:ext cx="5904656" cy="674993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5. 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연산자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2375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연산자 종류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B0FFBF-2ECE-44A6-9B29-508D8EB5657C}"/>
              </a:ext>
            </a:extLst>
          </p:cNvPr>
          <p:cNvSpPr txBox="1"/>
          <p:nvPr/>
        </p:nvSpPr>
        <p:spPr>
          <a:xfrm>
            <a:off x="2748636" y="1016967"/>
            <a:ext cx="3312125" cy="388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산술 연산자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+, -, *, /, %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할당 연산자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=, +=, -=, …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증감 연산자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++, --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관계 연산자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&lt;, &gt;, &lt;=, &gt;=, ==, !=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논리 연산자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&amp;&amp;, ||, !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조건 연산자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비트 연산자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: &amp;, |, ~, ^, &gt;&gt;, &lt;&lt;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82AD15-BED1-4E58-B6E8-B898CD3CD950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8562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68684"/>
            <a:ext cx="5904656" cy="663258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1. 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프로젝트 준비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28325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산술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793F58-E90F-498A-9BFB-5970E0975735}"/>
              </a:ext>
            </a:extLst>
          </p:cNvPr>
          <p:cNvSpPr txBox="1"/>
          <p:nvPr/>
        </p:nvSpPr>
        <p:spPr>
          <a:xfrm>
            <a:off x="2737203" y="1423063"/>
            <a:ext cx="3340979" cy="2779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+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값을 더하기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–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에서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값을 빼기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*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값을 곱하기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/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에서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값을 나누기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% B: A / 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나머지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54E120-1F69-49D0-8850-233BF924D1B3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04793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31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산술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F61EF97-37B0-448D-A7FD-84620A683F8F}"/>
              </a:ext>
            </a:extLst>
          </p:cNvPr>
          <p:cNvSpPr txBox="1"/>
          <p:nvPr/>
        </p:nvSpPr>
        <p:spPr>
          <a:xfrm>
            <a:off x="3548428" y="1550951"/>
            <a:ext cx="4352194" cy="28623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 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a</a:t>
            </a:r>
            <a:r>
              <a:rPr lang="ko-KR" altLang="en-US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= 3;</a:t>
            </a: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 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b = 10;</a:t>
            </a: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 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c = b % a;</a:t>
            </a:r>
          </a:p>
          <a:p>
            <a:endParaRPr lang="en-US" altLang="ko-KR" dirty="0">
              <a:solidFill>
                <a:srgbClr val="0070C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“c: %d\n”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c);</a:t>
            </a:r>
          </a:p>
          <a:p>
            <a:endParaRPr lang="en-US" altLang="ko-KR" dirty="0">
              <a:solidFill>
                <a:schemeClr val="tx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C044B4-52A1-485F-B2E8-E4FA807D2CBC}"/>
              </a:ext>
            </a:extLst>
          </p:cNvPr>
          <p:cNvSpPr txBox="1"/>
          <p:nvPr/>
        </p:nvSpPr>
        <p:spPr>
          <a:xfrm>
            <a:off x="2752876" y="1014047"/>
            <a:ext cx="433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아래 코드를 실행하면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c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값은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663DAD-93E0-4408-9206-FE0F18EC5890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49298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할당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E301F6-1520-4CC1-B142-CBB64FE0D706}"/>
              </a:ext>
            </a:extLst>
          </p:cNvPr>
          <p:cNvSpPr txBox="1"/>
          <p:nvPr/>
        </p:nvSpPr>
        <p:spPr>
          <a:xfrm>
            <a:off x="2844621" y="1131590"/>
            <a:ext cx="3134191" cy="333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=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에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값을 저장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+= B: A = A + 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와 같음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-= B: A = A – 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와 같음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*= B: A = A * 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와 같음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/= B: A = A / 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와 같음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%= B: A = A % 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와 같음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78B62B-6125-4CD9-BEFD-3367677DD765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69415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할당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3548428" y="1550951"/>
            <a:ext cx="4352194" cy="31393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ko-KR" altLang="en-US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a = 3;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int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b = 5;</a:t>
            </a:r>
          </a:p>
          <a:p>
            <a:endParaRPr lang="en-US" altLang="ko-KR" dirty="0">
              <a:solidFill>
                <a:srgbClr val="0070C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b = a;</a:t>
            </a:r>
          </a:p>
          <a:p>
            <a:endParaRPr lang="en-US" altLang="ko-KR" dirty="0">
              <a:solidFill>
                <a:srgbClr val="0070C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“a: %d\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nb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: %d\n”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a, b);</a:t>
            </a:r>
          </a:p>
          <a:p>
            <a:endParaRPr lang="en-US" altLang="ko-KR" dirty="0">
              <a:solidFill>
                <a:schemeClr val="tx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2F375C-3613-4691-BF37-85DB54D55D87}"/>
              </a:ext>
            </a:extLst>
          </p:cNvPr>
          <p:cNvSpPr txBox="1"/>
          <p:nvPr/>
        </p:nvSpPr>
        <p:spPr>
          <a:xfrm>
            <a:off x="2752876" y="1014047"/>
            <a:ext cx="433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아래 코드를 실행하면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a, 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값은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72141F-7496-498E-83FE-CE85FE080763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1887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할당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21918A3-29AF-4012-8CF8-1CC18E74B2E5}"/>
              </a:ext>
            </a:extLst>
          </p:cNvPr>
          <p:cNvSpPr txBox="1"/>
          <p:nvPr/>
        </p:nvSpPr>
        <p:spPr>
          <a:xfrm>
            <a:off x="3548428" y="1550951"/>
            <a:ext cx="4352194" cy="31393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ko-KR" altLang="en-US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a = 3;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int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b = 4;</a:t>
            </a:r>
          </a:p>
          <a:p>
            <a:endParaRPr lang="en-US" altLang="ko-KR" dirty="0">
              <a:solidFill>
                <a:srgbClr val="0070C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a += b;</a:t>
            </a:r>
          </a:p>
          <a:p>
            <a:endParaRPr lang="en-US" altLang="ko-KR" dirty="0">
              <a:solidFill>
                <a:srgbClr val="0070C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“a: %d\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nb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: %d\n”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a, b);</a:t>
            </a:r>
          </a:p>
          <a:p>
            <a:endParaRPr lang="en-US" altLang="ko-KR" dirty="0">
              <a:solidFill>
                <a:schemeClr val="tx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2F375C-3613-4691-BF37-85DB54D55D87}"/>
              </a:ext>
            </a:extLst>
          </p:cNvPr>
          <p:cNvSpPr txBox="1"/>
          <p:nvPr/>
        </p:nvSpPr>
        <p:spPr>
          <a:xfrm>
            <a:off x="2752876" y="1014047"/>
            <a:ext cx="433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아래 코드를 실행하면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a, 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값은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E963FC-A97C-4404-B2A2-2BFB8BFED0B7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64439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증감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DE963FC-A97C-4404-B2A2-2BFB8BFED0B7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91FF68-07B9-4ECD-AD88-E01FDE0F9005}"/>
              </a:ext>
            </a:extLst>
          </p:cNvPr>
          <p:cNvSpPr txBox="1"/>
          <p:nvPr/>
        </p:nvSpPr>
        <p:spPr>
          <a:xfrm>
            <a:off x="2844621" y="1459137"/>
            <a:ext cx="4610558" cy="22252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A++: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변수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값을 사용한 후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에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1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더하기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++A: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변수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에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1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을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더한 후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값을 사용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A--: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변수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값을 사용한 후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에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1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빼기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--A: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변수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에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1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을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뺀 후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값을 사용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99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증감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DE963FC-A97C-4404-B2A2-2BFB8BFED0B7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246463-7BE1-4845-ADA8-2CAD5ADD0895}"/>
              </a:ext>
            </a:extLst>
          </p:cNvPr>
          <p:cNvSpPr txBox="1"/>
          <p:nvPr/>
        </p:nvSpPr>
        <p:spPr>
          <a:xfrm>
            <a:off x="3268523" y="1653895"/>
            <a:ext cx="4912004" cy="28623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ko-KR" altLang="en-US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a = 4, b = 3;</a:t>
            </a: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c = 7, d = 10;</a:t>
            </a: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“a: %d\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nb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: %d\n”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a++, ++b);</a:t>
            </a:r>
            <a:endParaRPr lang="en-US" altLang="ko-KR" dirty="0">
              <a:solidFill>
                <a:srgbClr val="0070C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“a: %d\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nb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: %d\n”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c--, --d);</a:t>
            </a:r>
          </a:p>
          <a:p>
            <a:endParaRPr lang="en-US" altLang="ko-KR" dirty="0">
              <a:solidFill>
                <a:schemeClr val="tx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2DCA11-7AE2-40EB-8E0C-2BDB3EEF98D2}"/>
              </a:ext>
            </a:extLst>
          </p:cNvPr>
          <p:cNvSpPr txBox="1"/>
          <p:nvPr/>
        </p:nvSpPr>
        <p:spPr>
          <a:xfrm>
            <a:off x="2752876" y="1014047"/>
            <a:ext cx="5707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아래 코드를 실행하면 </a:t>
            </a:r>
            <a:r>
              <a:rPr lang="ko-KR" altLang="en-US">
                <a:latin typeface="a고딕11" panose="02020600000000000000" pitchFamily="18" charset="-127"/>
                <a:ea typeface="a고딕11" panose="02020600000000000000" pitchFamily="18" charset="-127"/>
              </a:rPr>
              <a:t>출력되는 변수들의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값은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25808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관계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2A55C83-7090-4319-94BF-07ADF254F2DD}"/>
              </a:ext>
            </a:extLst>
          </p:cNvPr>
          <p:cNvSpPr txBox="1"/>
          <p:nvPr/>
        </p:nvSpPr>
        <p:spPr>
          <a:xfrm>
            <a:off x="2827772" y="1285760"/>
            <a:ext cx="5704668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관계 연산의 결과가 틀리면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0,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맞으면 양수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보통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1)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&lt;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보다 작음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&gt;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보다 큼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&lt;=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보다 작거나 음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&gt;=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보다 크거나 같음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endParaRPr lang="ko-KR" altLang="en-US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==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값이 같음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!= B: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값이 틀림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32CD16-A373-4B96-AA9A-D8699CBD082C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55309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38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관계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E1F026-CDB4-438E-8A40-A7CEE6B2EFF9}"/>
              </a:ext>
            </a:extLst>
          </p:cNvPr>
          <p:cNvSpPr txBox="1"/>
          <p:nvPr/>
        </p:nvSpPr>
        <p:spPr>
          <a:xfrm>
            <a:off x="3534410" y="1782659"/>
            <a:ext cx="4380230" cy="258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ko-KR" altLang="en-US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a = 3;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int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b = 10;</a:t>
            </a:r>
          </a:p>
          <a:p>
            <a:endParaRPr lang="en-US" altLang="ko-KR" dirty="0">
              <a:solidFill>
                <a:srgbClr val="0070C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“b &gt;=a: %d\n”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b &gt;= a);</a:t>
            </a:r>
          </a:p>
          <a:p>
            <a:endParaRPr lang="en-US" altLang="ko-KR" dirty="0">
              <a:solidFill>
                <a:schemeClr val="tx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CB8C52-6BCE-4024-A63A-2A479B651692}"/>
              </a:ext>
            </a:extLst>
          </p:cNvPr>
          <p:cNvSpPr txBox="1"/>
          <p:nvPr/>
        </p:nvSpPr>
        <p:spPr>
          <a:xfrm>
            <a:off x="2752876" y="1014047"/>
            <a:ext cx="433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 &gt;= a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결과값은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7EA5DD-9675-4824-8960-FDF9F37395C7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1468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39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논리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7195FD8-4C6D-4D3C-B246-4BF0DE69881F}"/>
              </a:ext>
            </a:extLst>
          </p:cNvPr>
          <p:cNvSpPr txBox="1"/>
          <p:nvPr/>
        </p:nvSpPr>
        <p:spPr>
          <a:xfrm>
            <a:off x="2528963" y="1511075"/>
            <a:ext cx="6391124" cy="2121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&amp;&amp; B 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 그리고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B(A and B)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|| B: A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또는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B(A or B)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!A: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true(1)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일 때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false(0)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반환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false(0)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일 때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true(1)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반환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05A9CC-6932-4BE9-9447-184F145E5844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7152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프로젝트 준비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프로젝트 생성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생성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기본 코드 형식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Visual Studio 2017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E71FBE-9417-4C1F-AD2D-CC6FBBC3C0F6}"/>
              </a:ext>
            </a:extLst>
          </p:cNvPr>
          <p:cNvSpPr txBox="1"/>
          <p:nvPr/>
        </p:nvSpPr>
        <p:spPr>
          <a:xfrm>
            <a:off x="2752876" y="985011"/>
            <a:ext cx="3448573" cy="75251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Windows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데스크톱 마법사 선택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en-US" altLang="ko-KR" sz="1200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sz="1200" dirty="0">
                <a:latin typeface="a고딕11" panose="02020600000000000000" pitchFamily="18" charset="-127"/>
                <a:ea typeface="a고딕11" panose="02020600000000000000" pitchFamily="18" charset="-127"/>
              </a:rPr>
              <a:t>혹은 </a:t>
            </a:r>
            <a:r>
              <a:rPr lang="en-US" altLang="ko-KR" sz="1200" dirty="0">
                <a:latin typeface="a고딕11" panose="02020600000000000000" pitchFamily="18" charset="-127"/>
                <a:ea typeface="a고딕11" panose="02020600000000000000" pitchFamily="18" charset="-127"/>
              </a:rPr>
              <a:t>Windows </a:t>
            </a:r>
            <a:r>
              <a:rPr lang="ko-KR" altLang="en-US" sz="1200" dirty="0">
                <a:latin typeface="a고딕11" panose="02020600000000000000" pitchFamily="18" charset="-127"/>
                <a:ea typeface="a고딕11" panose="02020600000000000000" pitchFamily="18" charset="-127"/>
              </a:rPr>
              <a:t>콘솔 응용 프로그램 선택</a:t>
            </a:r>
            <a:r>
              <a:rPr lang="en-US" altLang="ko-KR" sz="1200" dirty="0">
                <a:latin typeface="a고딕11" panose="02020600000000000000" pitchFamily="18" charset="-127"/>
                <a:ea typeface="a고딕11" panose="02020600000000000000" pitchFamily="18" charset="-127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BA54EA-C019-4141-87A4-C0BA53C580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2775" y="1844691"/>
            <a:ext cx="5203500" cy="286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209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조건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(</a:t>
            </a:r>
            <a:r>
              <a:rPr lang="ko-KR" altLang="en-US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삼항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BD5D0B2-5B7F-434F-A158-DD9ED088803F}"/>
              </a:ext>
            </a:extLst>
          </p:cNvPr>
          <p:cNvSpPr/>
          <p:nvPr/>
        </p:nvSpPr>
        <p:spPr>
          <a:xfrm>
            <a:off x="2771800" y="1283752"/>
            <a:ext cx="61352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A ? B : C: A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true(1)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일 때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B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반환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            false(0)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일 때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C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반환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0C033D-5EAC-4615-B149-4F930A93D709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09988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41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조건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(</a:t>
            </a:r>
            <a:r>
              <a:rPr lang="ko-KR" altLang="en-US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삼항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D668BF-4BE7-4F77-95FB-18666AF607E3}"/>
              </a:ext>
            </a:extLst>
          </p:cNvPr>
          <p:cNvSpPr txBox="1"/>
          <p:nvPr/>
        </p:nvSpPr>
        <p:spPr>
          <a:xfrm>
            <a:off x="3534409" y="1519581"/>
            <a:ext cx="4380230" cy="3416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ko-KR" altLang="en-US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a = 3;</a:t>
            </a: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int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b = 10;</a:t>
            </a: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c;</a:t>
            </a:r>
          </a:p>
          <a:p>
            <a:endParaRPr lang="en-US" altLang="ko-KR" dirty="0">
              <a:solidFill>
                <a:schemeClr val="tx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c = b &gt; a ? 1 : 0;</a:t>
            </a:r>
          </a:p>
          <a:p>
            <a:endParaRPr lang="en-US" altLang="ko-KR" dirty="0">
              <a:solidFill>
                <a:srgbClr val="0070C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“c: %d\n”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c);</a:t>
            </a:r>
          </a:p>
          <a:p>
            <a:endParaRPr lang="en-US" altLang="ko-KR" dirty="0">
              <a:solidFill>
                <a:schemeClr val="tx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EE9809-2613-4644-8BC3-6026376DAB07}"/>
              </a:ext>
            </a:extLst>
          </p:cNvPr>
          <p:cNvSpPr txBox="1"/>
          <p:nvPr/>
        </p:nvSpPr>
        <p:spPr>
          <a:xfrm>
            <a:off x="2752876" y="1014047"/>
            <a:ext cx="433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변수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c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의 값은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961FC1-613B-4C20-BC94-A9A801D82AAC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6873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연산자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연산자 우선 순위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98E8F3-6B58-4376-BC70-7E1D06BC07BD}"/>
              </a:ext>
            </a:extLst>
          </p:cNvPr>
          <p:cNvSpPr txBox="1"/>
          <p:nvPr/>
        </p:nvSpPr>
        <p:spPr>
          <a:xfrm>
            <a:off x="237694" y="2024039"/>
            <a:ext cx="1780808" cy="279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산술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할당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관계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논리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우선 순위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4474113-3C0E-4E43-8868-86A09B6371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964" y="971531"/>
            <a:ext cx="4805122" cy="387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691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62816"/>
            <a:ext cx="5904656" cy="674993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6. 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기타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09354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116842" y="2024039"/>
            <a:ext cx="1901660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다중 생성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LNK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오류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OJ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시스템 주의사항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소스 파일 다중 생성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E71FBE-9417-4C1F-AD2D-CC6FBBC3C0F6}"/>
              </a:ext>
            </a:extLst>
          </p:cNvPr>
          <p:cNvSpPr txBox="1"/>
          <p:nvPr/>
        </p:nvSpPr>
        <p:spPr>
          <a:xfrm>
            <a:off x="5366412" y="2198509"/>
            <a:ext cx="3179075" cy="8748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2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개 이상의 소스 파일 생성 시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실행하면 </a:t>
            </a:r>
            <a:r>
              <a:rPr lang="ko-KR" altLang="en-US" dirty="0">
                <a:solidFill>
                  <a:srgbClr val="FF000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빌드 오류 발생</a:t>
            </a:r>
            <a:endParaRPr lang="en-US" altLang="ko-KR" sz="1200" dirty="0">
              <a:solidFill>
                <a:srgbClr val="FF000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921FC2-B3D4-4B4D-8262-EB781A0C7A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9832" y="1423063"/>
            <a:ext cx="1771650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4527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116842" y="2024039"/>
            <a:ext cx="1901660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다중 생성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LNK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오류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OJ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시스템 주의사항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소스 파일 다중 생성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60B223-BBE3-4DC5-A565-7AAE0D2381CF}"/>
              </a:ext>
            </a:extLst>
          </p:cNvPr>
          <p:cNvSpPr txBox="1"/>
          <p:nvPr/>
        </p:nvSpPr>
        <p:spPr>
          <a:xfrm>
            <a:off x="2752876" y="1053731"/>
            <a:ext cx="3336170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실행하지 않을 소스 파일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&gt;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속성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F6FF39B-7B68-4673-8569-53D75BA38C57}"/>
              </a:ext>
            </a:extLst>
          </p:cNvPr>
          <p:cNvGrpSpPr/>
          <p:nvPr/>
        </p:nvGrpSpPr>
        <p:grpSpPr>
          <a:xfrm>
            <a:off x="4100011" y="1480215"/>
            <a:ext cx="3249028" cy="3400853"/>
            <a:chOff x="4100011" y="1480215"/>
            <a:chExt cx="3249028" cy="340085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6676321B-EA7E-4F48-A89B-DAA934E5C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100011" y="1480215"/>
              <a:ext cx="3249028" cy="3400852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06306-AE7C-4B50-8B29-2A1638AEC955}"/>
                </a:ext>
              </a:extLst>
            </p:cNvPr>
            <p:cNvSpPr/>
            <p:nvPr>
              <p:custDataLst>
                <p:custData r:id="rId1"/>
              </p:custDataLst>
            </p:nvPr>
          </p:nvSpPr>
          <p:spPr>
            <a:xfrm>
              <a:off x="4116002" y="4727320"/>
              <a:ext cx="2256197" cy="15374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51012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116842" y="2024039"/>
            <a:ext cx="1901660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다중 생성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LNK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오류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OJ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시스템 주의사항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소스 파일 다중 생성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60B223-BBE3-4DC5-A565-7AAE0D2381CF}"/>
              </a:ext>
            </a:extLst>
          </p:cNvPr>
          <p:cNvSpPr txBox="1"/>
          <p:nvPr/>
        </p:nvSpPr>
        <p:spPr>
          <a:xfrm>
            <a:off x="2752876" y="1053731"/>
            <a:ext cx="2183611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빌드에서 제외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&gt;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예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9264148-3FB7-47CF-9870-42E084D81326}"/>
              </a:ext>
            </a:extLst>
          </p:cNvPr>
          <p:cNvGrpSpPr/>
          <p:nvPr/>
        </p:nvGrpSpPr>
        <p:grpSpPr>
          <a:xfrm>
            <a:off x="3636293" y="1707654"/>
            <a:ext cx="4176464" cy="2784309"/>
            <a:chOff x="3636293" y="1707654"/>
            <a:chExt cx="4176464" cy="2784309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D6D0A70-D1E1-49E2-9798-6689EBF75D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3463" t="18613" r="12201" b="16990"/>
            <a:stretch/>
          </p:blipFill>
          <p:spPr>
            <a:xfrm>
              <a:off x="3636293" y="1707654"/>
              <a:ext cx="4176464" cy="2784309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FA8F7FA-A0E3-4D9F-92FD-94578158BCFC}"/>
                </a:ext>
              </a:extLst>
            </p:cNvPr>
            <p:cNvSpPr/>
            <p:nvPr>
              <p:custDataLst>
                <p:custData r:id="rId1"/>
              </p:custDataLst>
            </p:nvPr>
          </p:nvSpPr>
          <p:spPr>
            <a:xfrm>
              <a:off x="4716016" y="1951183"/>
              <a:ext cx="3024733" cy="30347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68551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116842" y="2024039"/>
            <a:ext cx="1901660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다중 생성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accent3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LNK </a:t>
            </a:r>
            <a:r>
              <a:rPr lang="ko-KR" altLang="en-US" sz="1700" dirty="0">
                <a:solidFill>
                  <a:schemeClr val="accent3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오류</a:t>
            </a:r>
            <a:endParaRPr lang="en-US" altLang="ko-KR" sz="1700" dirty="0">
              <a:solidFill>
                <a:schemeClr val="accent3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OJ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시스템 주의사항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4608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LNK 1120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오류 해결 방법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60B223-BBE3-4DC5-A565-7AAE0D2381CF}"/>
              </a:ext>
            </a:extLst>
          </p:cNvPr>
          <p:cNvSpPr txBox="1"/>
          <p:nvPr/>
        </p:nvSpPr>
        <p:spPr>
          <a:xfrm>
            <a:off x="2752876" y="1511075"/>
            <a:ext cx="5157181" cy="2121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main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함수가 제대로 생성되었는지 확인하기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잘못된 함수를 사용했는지 확인하기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소스 파일을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.c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가 아닌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.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cpp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로 만들었는지 확인하기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위 경우에 모두 해당하지 않는다면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 옳은 방법으로 </a:t>
            </a:r>
            <a:b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</a:b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프로젝트 다시 만들기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12960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116842" y="2024039"/>
            <a:ext cx="1901660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다중 생성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LNK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오류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accent3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OJ </a:t>
            </a:r>
            <a:r>
              <a:rPr lang="ko-KR" altLang="en-US" sz="1700" dirty="0">
                <a:solidFill>
                  <a:schemeClr val="accent3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시스템 주의사항</a:t>
            </a:r>
            <a:r>
              <a:rPr lang="en-US" altLang="ko-KR" sz="1700" dirty="0">
                <a:solidFill>
                  <a:schemeClr val="accent3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48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4141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OJ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시스템 사용 시 주의사항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60B223-BBE3-4DC5-A565-7AAE0D2381CF}"/>
              </a:ext>
            </a:extLst>
          </p:cNvPr>
          <p:cNvSpPr txBox="1"/>
          <p:nvPr/>
        </p:nvSpPr>
        <p:spPr>
          <a:xfrm>
            <a:off x="2752876" y="1243660"/>
            <a:ext cx="5468164" cy="3157788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문제의 출력 예시와 자신의 코드 출력 비교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공백</a:t>
            </a:r>
            <a:r>
              <a:rPr lang="en-US" altLang="ko-KR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(‘</a:t>
            </a:r>
            <a:r>
              <a:rPr lang="ko-KR" altLang="en-US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’) </a:t>
            </a:r>
            <a:r>
              <a:rPr lang="ko-KR" altLang="en-US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혹은 </a:t>
            </a:r>
            <a:r>
              <a:rPr lang="ko-KR" altLang="en-US" sz="16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개행</a:t>
            </a:r>
            <a:r>
              <a:rPr lang="en-US" altLang="ko-KR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(‘\n’)</a:t>
            </a:r>
            <a:r>
              <a:rPr lang="ko-KR" altLang="en-US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문자 등으로 출력이 다르면 </a:t>
            </a:r>
            <a:r>
              <a:rPr lang="en-US" altLang="ko-KR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X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런타임 에러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&amp;&amp;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컴파일 에러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대부분 문법 오류</a:t>
            </a:r>
            <a:r>
              <a:rPr lang="en-US" altLang="ko-KR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문장 끝에 </a:t>
            </a:r>
            <a:r>
              <a:rPr lang="en-US" altLang="ko-KR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‘;’ </a:t>
            </a:r>
            <a:r>
              <a:rPr lang="ko-KR" altLang="en-US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부재</a:t>
            </a:r>
            <a:r>
              <a:rPr lang="en-US" altLang="ko-KR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스펠링 틀림</a:t>
            </a:r>
            <a:r>
              <a:rPr lang="en-US" altLang="ko-KR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타임리미트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 에러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r>
              <a:rPr lang="ko-KR" altLang="en-US" sz="1600" dirty="0">
                <a:latin typeface="a고딕11" panose="02020600000000000000" pitchFamily="18" charset="-127"/>
                <a:ea typeface="a고딕11" panose="02020600000000000000" pitchFamily="18" charset="-127"/>
              </a:rPr>
              <a:t> 탈출 조건이 없는 등의 이유로 실행시간 </a:t>
            </a:r>
            <a:r>
              <a:rPr lang="ko-KR" altLang="en-US" sz="16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길어짐</a:t>
            </a:r>
            <a:endParaRPr lang="en-US" altLang="ko-KR" sz="16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717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프로젝트 준비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프로젝트 생성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생성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기본 코드 형식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Visual Studio 2017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E71FBE-9417-4C1F-AD2D-CC6FBBC3C0F6}"/>
              </a:ext>
            </a:extLst>
          </p:cNvPr>
          <p:cNvSpPr txBox="1"/>
          <p:nvPr/>
        </p:nvSpPr>
        <p:spPr>
          <a:xfrm>
            <a:off x="2752876" y="990253"/>
            <a:ext cx="2311851" cy="8748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빈 프로젝트 선택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SDL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검사 선택 해제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B4DC824-6EC8-4851-BD00-D5440FE89D59}"/>
              </a:ext>
            </a:extLst>
          </p:cNvPr>
          <p:cNvGrpSpPr/>
          <p:nvPr/>
        </p:nvGrpSpPr>
        <p:grpSpPr>
          <a:xfrm>
            <a:off x="3880482" y="2036459"/>
            <a:ext cx="3688085" cy="2767539"/>
            <a:chOff x="3880482" y="1977517"/>
            <a:chExt cx="3688085" cy="2767539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46936D6-B3BC-464E-85A6-EF07EB96E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80482" y="1977517"/>
              <a:ext cx="3688085" cy="2767539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269BFC7-3329-400D-AA9D-896C1899555D}"/>
                </a:ext>
              </a:extLst>
            </p:cNvPr>
            <p:cNvSpPr/>
            <p:nvPr>
              <p:custDataLst>
                <p:custData r:id="rId1"/>
              </p:custDataLst>
            </p:nvPr>
          </p:nvSpPr>
          <p:spPr>
            <a:xfrm>
              <a:off x="4067944" y="3411832"/>
              <a:ext cx="996585" cy="17928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010E918-8A20-4003-BB68-66D3B907E1BF}"/>
                </a:ext>
              </a:extLst>
            </p:cNvPr>
            <p:cNvSpPr/>
            <p:nvPr>
              <p:custDataLst>
                <p:custData r:id="rId2"/>
              </p:custDataLst>
            </p:nvPr>
          </p:nvSpPr>
          <p:spPr>
            <a:xfrm>
              <a:off x="4067945" y="3939902"/>
              <a:ext cx="2088232" cy="17928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2004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프로젝트 준비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프로젝트 생성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생성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기본 코드 형식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Visual Studio 2017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E71FBE-9417-4C1F-AD2D-CC6FBBC3C0F6}"/>
              </a:ext>
            </a:extLst>
          </p:cNvPr>
          <p:cNvSpPr txBox="1"/>
          <p:nvPr/>
        </p:nvSpPr>
        <p:spPr>
          <a:xfrm>
            <a:off x="2752876" y="1054073"/>
            <a:ext cx="4382931" cy="45935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솔루션 탐색기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&gt;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소스 파일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&gt;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추가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&gt;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새 항목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9EDEC2-8E4C-4EA5-82E7-BE60D145D85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0" t="8091" r="388" b="40200"/>
          <a:stretch/>
        </p:blipFill>
        <p:spPr>
          <a:xfrm>
            <a:off x="3326345" y="1870118"/>
            <a:ext cx="4796359" cy="281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23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프로젝트 준비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프로젝트 생성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생성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기본 코드 형식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91E66C3F-4EDC-4210-A114-28CDD4F1CA83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Visual Studio 2017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E71FBE-9417-4C1F-AD2D-CC6FBBC3C0F6}"/>
              </a:ext>
            </a:extLst>
          </p:cNvPr>
          <p:cNvSpPr txBox="1"/>
          <p:nvPr/>
        </p:nvSpPr>
        <p:spPr>
          <a:xfrm>
            <a:off x="2752876" y="985635"/>
            <a:ext cx="4349268" cy="87485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C++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파일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(.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cpp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)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선택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파일 이름의 확장자를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.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cpp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에서 </a:t>
            </a:r>
            <a:r>
              <a:rPr lang="en-US" altLang="ko-KR" dirty="0">
                <a:solidFill>
                  <a:srgbClr val="FF000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.c</a:t>
            </a:r>
            <a:r>
              <a:rPr lang="ko-KR" altLang="en-US" dirty="0">
                <a:solidFill>
                  <a:srgbClr val="FF000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로 변경</a:t>
            </a:r>
            <a:endParaRPr lang="en-US" altLang="ko-KR" dirty="0">
              <a:solidFill>
                <a:srgbClr val="FF000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7E8A93C-A6FA-4138-8D9B-52AA15E92C11}"/>
              </a:ext>
            </a:extLst>
          </p:cNvPr>
          <p:cNvGrpSpPr/>
          <p:nvPr/>
        </p:nvGrpSpPr>
        <p:grpSpPr>
          <a:xfrm>
            <a:off x="3022795" y="1950614"/>
            <a:ext cx="5403460" cy="3032276"/>
            <a:chOff x="9324528" y="5308054"/>
            <a:chExt cx="5403460" cy="303227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2DBBBEAE-37A4-4CE6-9239-48C27F139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324528" y="5308054"/>
              <a:ext cx="5403460" cy="3032276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50C899F-7688-4B38-BFF2-AF27C7FF9753}"/>
                </a:ext>
              </a:extLst>
            </p:cNvPr>
            <p:cNvSpPr/>
            <p:nvPr>
              <p:custDataLst>
                <p:custData r:id="rId1"/>
              </p:custDataLst>
            </p:nvPr>
          </p:nvSpPr>
          <p:spPr>
            <a:xfrm>
              <a:off x="10188624" y="7756326"/>
              <a:ext cx="432048" cy="14401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9452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프로젝트 준비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22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프로젝트 생성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소스 파일 생성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기본 코드 형식</a:t>
            </a: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91E66C3F-4EDC-4210-A114-28CDD4F1CA83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기본 코드 형식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E71FBE-9417-4C1F-AD2D-CC6FBBC3C0F6}"/>
              </a:ext>
            </a:extLst>
          </p:cNvPr>
          <p:cNvSpPr txBox="1"/>
          <p:nvPr/>
        </p:nvSpPr>
        <p:spPr>
          <a:xfrm>
            <a:off x="2663986" y="1511075"/>
            <a:ext cx="2412070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#include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&lt;</a:t>
            </a:r>
            <a:r>
              <a:rPr lang="en-US" altLang="ko-KR" dirty="0" err="1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stdio.h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&gt;</a:t>
            </a:r>
          </a:p>
          <a:p>
            <a:endParaRPr lang="en-US" altLang="ko-KR" dirty="0">
              <a:solidFill>
                <a:schemeClr val="accent6">
                  <a:lumMod val="7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main( 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코드 내용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	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return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0;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2ACD3B-DBE2-438B-936B-AFBFDA510779}"/>
              </a:ext>
            </a:extLst>
          </p:cNvPr>
          <p:cNvSpPr txBox="1"/>
          <p:nvPr/>
        </p:nvSpPr>
        <p:spPr>
          <a:xfrm>
            <a:off x="5364088" y="2065073"/>
            <a:ext cx="3375435" cy="1013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해당 코드의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코드 내용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’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부분에 코드 작성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코드는 한 줄마다 끝에 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‘</a:t>
            </a:r>
            <a:r>
              <a:rPr lang="en-US" altLang="ko-KR" dirty="0">
                <a:solidFill>
                  <a:srgbClr val="FF000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;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’ 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필요</a:t>
            </a:r>
          </a:p>
        </p:txBody>
      </p:sp>
    </p:spTree>
    <p:extLst>
      <p:ext uri="{BB962C8B-B14F-4D97-AF65-F5344CB8AC3E}">
        <p14:creationId xmlns:p14="http://schemas.microsoft.com/office/powerpoint/2010/main" val="2187789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68684"/>
            <a:ext cx="5904656" cy="663258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2. 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입출력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749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item1.xml><?xml version="1.0" encoding="utf-8"?>
<Control xmlns="http://schemas.microsoft.com/VisualStudio/2011/storyboarding/control">
  <Id Name="9b3c3c75-dc3c-4d54-ba15-65c1afece071" Revision="1" Stencil="System.MyShapes" StencilVersion="1.0"/>
</Control>
</file>

<file path=customXml/item2.xml><?xml version="1.0" encoding="utf-8"?>
<Control xmlns="http://schemas.microsoft.com/VisualStudio/2011/storyboarding/control">
  <Id Name="9b3c3c75-dc3c-4d54-ba15-65c1afece071" Revision="1" Stencil="System.MyShapes" StencilVersion="1.0"/>
</Control>
</file>

<file path=customXml/item3.xml><?xml version="1.0" encoding="utf-8"?>
<Control xmlns="http://schemas.microsoft.com/VisualStudio/2011/storyboarding/control">
  <Id Name="9b3c3c75-dc3c-4d54-ba15-65c1afece071" Revision="1" Stencil="System.MyShapes" StencilVersion="1.0"/>
</Control>
</file>

<file path=customXml/item4.xml><?xml version="1.0" encoding="utf-8"?>
<Control xmlns="http://schemas.microsoft.com/VisualStudio/2011/storyboarding/control">
  <Id Name="9b3c3c75-dc3c-4d54-ba15-65c1afece071" Revision="1" Stencil="System.MyShapes" StencilVersion="1.0"/>
</Control>
</file>

<file path=customXml/item5.xml><?xml version="1.0" encoding="utf-8"?>
<Control xmlns="http://schemas.microsoft.com/VisualStudio/2011/storyboarding/control">
  <Id Name="9b3c3c75-dc3c-4d54-ba15-65c1afece071" Revision="1" Stencil="System.MyShapes" StencilVersion="1.0"/>
</Control>
</file>

<file path=customXml/item6.xml><?xml version="1.0" encoding="utf-8"?>
<Control xmlns="http://schemas.microsoft.com/VisualStudio/2011/storyboarding/control">
  <Id Name="9b3c3c75-dc3c-4d54-ba15-65c1afece071" Revision="1" Stencil="System.MyShapes" StencilVersion="1.0"/>
</Control>
</file>

<file path=customXml/itemProps1.xml><?xml version="1.0" encoding="utf-8"?>
<ds:datastoreItem xmlns:ds="http://schemas.openxmlformats.org/officeDocument/2006/customXml" ds:itemID="{D90FF44F-F727-4866-8671-1007F1D7F810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A5D8F84C-AF78-4CD8-8FF0-E57662CA9260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F9366F4D-F55F-4AC5-B594-D4559C753937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16E4AAD3-D098-4075-BDBF-58A75ED4301B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FBFA8EE6-E1F9-499A-B9FE-77FED7D8939C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6088C177-A09B-48E0-8CDC-55B332369EC1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15395</TotalTime>
  <Words>1483</Words>
  <Application>Microsoft Office PowerPoint</Application>
  <PresentationFormat>화면 슬라이드 쇼(16:9)</PresentationFormat>
  <Paragraphs>617</Paragraphs>
  <Slides>48</Slides>
  <Notes>48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48</vt:i4>
      </vt:variant>
    </vt:vector>
  </HeadingPairs>
  <TitlesOfParts>
    <vt:vector size="55" baseType="lpstr">
      <vt:lpstr>a고딕18</vt:lpstr>
      <vt:lpstr>a고딕11</vt:lpstr>
      <vt:lpstr>a고딕13</vt:lpstr>
      <vt:lpstr>맑은 고딕</vt:lpstr>
      <vt:lpstr>a고딕15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Yu Jeong</dc:creator>
  <cp:lastModifiedBy>ㅇㅈ ㄱ</cp:lastModifiedBy>
  <cp:revision>482</cp:revision>
  <dcterms:created xsi:type="dcterms:W3CDTF">2017-06-01T00:33:53Z</dcterms:created>
  <dcterms:modified xsi:type="dcterms:W3CDTF">2019-03-28T14:33:54Z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